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2"/>
  </p:handoutMasterIdLst>
  <p:sldIdLst>
    <p:sldId id="256" r:id="rId2"/>
    <p:sldId id="257" r:id="rId3"/>
    <p:sldId id="258" r:id="rId4"/>
    <p:sldId id="259" r:id="rId5"/>
    <p:sldId id="260" r:id="rId6"/>
    <p:sldId id="261" r:id="rId7"/>
    <p:sldId id="263" r:id="rId8"/>
    <p:sldId id="264" r:id="rId9"/>
    <p:sldId id="265" r:id="rId10"/>
    <p:sldId id="266" r:id="rId1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821" autoAdjust="0"/>
  </p:normalViewPr>
  <p:slideViewPr>
    <p:cSldViewPr>
      <p:cViewPr>
        <p:scale>
          <a:sx n="60" d="100"/>
          <a:sy n="60" d="100"/>
        </p:scale>
        <p:origin x="-642" y="-28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832434C5-DD5F-4891-9E4B-D7ED8F3444EF}" type="datetimeFigureOut">
              <a:rPr lang="en-US" smtClean="0"/>
              <a:pPr/>
              <a:t>1/25/2012</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158659F0-5421-4999-9978-85A6FBBE795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2FB749F8-DF74-437D-94B7-15414EFCF8D6}" type="datetimeFigureOut">
              <a:rPr lang="en-US" smtClean="0"/>
              <a:pPr/>
              <a:t>1/25/2012</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66A93422-27C3-4789-8B53-30E2B00071C8}"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FB749F8-DF74-437D-94B7-15414EFCF8D6}" type="datetimeFigureOut">
              <a:rPr lang="en-US" smtClean="0"/>
              <a:pPr/>
              <a:t>1/25/2012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6A93422-27C3-4789-8B53-30E2B00071C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FB749F8-DF74-437D-94B7-15414EFCF8D6}" type="datetimeFigureOut">
              <a:rPr lang="en-US" smtClean="0"/>
              <a:pPr/>
              <a:t>1/25/2012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6A93422-27C3-4789-8B53-30E2B00071C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FB749F8-DF74-437D-94B7-15414EFCF8D6}" type="datetimeFigureOut">
              <a:rPr lang="en-US" smtClean="0"/>
              <a:pPr/>
              <a:t>1/25/2012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6A93422-27C3-4789-8B53-30E2B00071C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2FB749F8-DF74-437D-94B7-15414EFCF8D6}" type="datetimeFigureOut">
              <a:rPr lang="en-US" smtClean="0"/>
              <a:pPr/>
              <a:t>1/25/2012</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66A93422-27C3-4789-8B53-30E2B00071C8}"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FB749F8-DF74-437D-94B7-15414EFCF8D6}" type="datetimeFigureOut">
              <a:rPr lang="en-US" smtClean="0"/>
              <a:pPr/>
              <a:t>1/25/2012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66A93422-27C3-4789-8B53-30E2B00071C8}"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FB749F8-DF74-437D-94B7-15414EFCF8D6}" type="datetimeFigureOut">
              <a:rPr lang="en-US" smtClean="0"/>
              <a:pPr/>
              <a:t>1/25/2012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66A93422-27C3-4789-8B53-30E2B00071C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FB749F8-DF74-437D-94B7-15414EFCF8D6}" type="datetimeFigureOut">
              <a:rPr lang="en-US" smtClean="0"/>
              <a:pPr/>
              <a:t>1/25/2012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6A93422-27C3-4789-8B53-30E2B00071C8}"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FB749F8-DF74-437D-94B7-15414EFCF8D6}" type="datetimeFigureOut">
              <a:rPr lang="en-US" smtClean="0"/>
              <a:pPr/>
              <a:t>1/25/2012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6A93422-27C3-4789-8B53-30E2B00071C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2FB749F8-DF74-437D-94B7-15414EFCF8D6}" type="datetimeFigureOut">
              <a:rPr lang="en-US" smtClean="0"/>
              <a:pPr/>
              <a:t>1/25/2012</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66A93422-27C3-4789-8B53-30E2B00071C8}"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2FB749F8-DF74-437D-94B7-15414EFCF8D6}" type="datetimeFigureOut">
              <a:rPr lang="en-US" smtClean="0"/>
              <a:pPr/>
              <a:t>1/25/2012</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66A93422-27C3-4789-8B53-30E2B00071C8}"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2FB749F8-DF74-437D-94B7-15414EFCF8D6}" type="datetimeFigureOut">
              <a:rPr lang="en-US" smtClean="0"/>
              <a:pPr/>
              <a:t>1/25/2012</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66A93422-27C3-4789-8B53-30E2B00071C8}"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fr-FR" b="1" dirty="0" smtClean="0"/>
              <a:t>Un Exemple Des Meilleures Et Mauvaises Pratiques De La GIZC</a:t>
            </a:r>
            <a:endParaRPr lang="fr-FR" b="1" dirty="0"/>
          </a:p>
        </p:txBody>
      </p:sp>
      <p:sp>
        <p:nvSpPr>
          <p:cNvPr id="3" name="Subtitle 2"/>
          <p:cNvSpPr>
            <a:spLocks noGrp="1"/>
          </p:cNvSpPr>
          <p:nvPr>
            <p:ph type="subTitle" idx="1"/>
          </p:nvPr>
        </p:nvSpPr>
        <p:spPr/>
        <p:txBody>
          <a:bodyPr/>
          <a:lstStyle/>
          <a:p>
            <a:r>
              <a:rPr lang="en-US" b="1" dirty="0" smtClean="0"/>
              <a:t>Les </a:t>
            </a:r>
            <a:r>
              <a:rPr lang="en-US" b="1" dirty="0" err="1" smtClean="0"/>
              <a:t>Golfes</a:t>
            </a:r>
            <a:r>
              <a:rPr lang="en-US" b="1" dirty="0" smtClean="0"/>
              <a:t> de </a:t>
            </a:r>
            <a:r>
              <a:rPr lang="en-US" b="1" dirty="0" err="1" smtClean="0"/>
              <a:t>Strymonikos</a:t>
            </a:r>
            <a:r>
              <a:rPr lang="en-US" b="1" dirty="0" smtClean="0"/>
              <a:t> et </a:t>
            </a:r>
            <a:r>
              <a:rPr lang="en-US" b="1" dirty="0" err="1" smtClean="0"/>
              <a:t>Ierissos</a:t>
            </a:r>
            <a:endParaRPr lang="en-US" b="1" dirty="0"/>
          </a:p>
        </p:txBody>
      </p:sp>
      <p:sp>
        <p:nvSpPr>
          <p:cNvPr id="4" name="TextBox 3"/>
          <p:cNvSpPr txBox="1"/>
          <p:nvPr/>
        </p:nvSpPr>
        <p:spPr>
          <a:xfrm>
            <a:off x="0" y="5943600"/>
            <a:ext cx="9144000" cy="369332"/>
          </a:xfrm>
          <a:prstGeom prst="rect">
            <a:avLst/>
          </a:prstGeom>
          <a:noFill/>
        </p:spPr>
        <p:txBody>
          <a:bodyPr wrap="square" rtlCol="0">
            <a:spAutoFit/>
          </a:bodyPr>
          <a:lstStyle/>
          <a:p>
            <a:pPr algn="ctr"/>
            <a:r>
              <a:rPr lang="fr-FR" cap="small" dirty="0" smtClean="0"/>
              <a:t>Atelier de formation sur la planification et la gestion intégrée des zones côtières</a:t>
            </a:r>
            <a:endParaRPr lang="fr-FR" cap="smal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i="1" dirty="0" smtClean="0"/>
              <a:t>Merci de </a:t>
            </a:r>
            <a:r>
              <a:rPr lang="en-US" b="1" i="1" dirty="0" err="1" smtClean="0"/>
              <a:t>Votre</a:t>
            </a:r>
            <a:r>
              <a:rPr lang="en-US" b="1" i="1" dirty="0" smtClean="0"/>
              <a:t> Attention</a:t>
            </a:r>
            <a:r>
              <a:rPr lang="en-US" b="1" i="1" dirty="0" smtClean="0"/>
              <a:t>!</a:t>
            </a:r>
            <a:endParaRPr lang="en-US" b="1" i="1"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52400" y="304800"/>
            <a:ext cx="8839200" cy="6705600"/>
          </a:xfrm>
        </p:spPr>
        <p:txBody>
          <a:bodyPr>
            <a:normAutofit fontScale="70000" lnSpcReduction="20000"/>
          </a:bodyPr>
          <a:lstStyle/>
          <a:p>
            <a:pPr marL="284163" indent="-284163"/>
            <a:r>
              <a:rPr lang="fr-FR" sz="3000" b="1" dirty="0" smtClean="0"/>
              <a:t>Les Agences de Coordination: </a:t>
            </a:r>
          </a:p>
          <a:p>
            <a:pPr lvl="1"/>
            <a:r>
              <a:rPr lang="fr-FR" dirty="0" smtClean="0"/>
              <a:t>Institute de Recherche Halieutique</a:t>
            </a:r>
            <a:endParaRPr lang="fr-FR" dirty="0" smtClean="0"/>
          </a:p>
          <a:p>
            <a:pPr lvl="1"/>
            <a:r>
              <a:rPr lang="fr-FR" dirty="0" smtClean="0"/>
              <a:t>Sous la Fondation Nationale de Recherche Agricole Grecque</a:t>
            </a:r>
          </a:p>
          <a:p>
            <a:pPr lvl="1"/>
            <a:r>
              <a:rPr lang="fr-FR" dirty="0" smtClean="0"/>
              <a:t>Une Fondation de Recherche sous la Supervision du </a:t>
            </a:r>
            <a:r>
              <a:rPr lang="fr-FR" dirty="0" smtClean="0"/>
              <a:t>Ministère de L'agriculture </a:t>
            </a:r>
            <a:r>
              <a:rPr lang="fr-FR" dirty="0" smtClean="0"/>
              <a:t>Grecque</a:t>
            </a:r>
            <a:r>
              <a:rPr lang="fr-FR" dirty="0" smtClean="0"/>
              <a:t>.</a:t>
            </a:r>
          </a:p>
          <a:p>
            <a:endParaRPr lang="fr-FR" dirty="0" smtClean="0"/>
          </a:p>
          <a:p>
            <a:r>
              <a:rPr lang="fr-FR" sz="3000" b="1" dirty="0" smtClean="0"/>
              <a:t>Localisation:</a:t>
            </a:r>
          </a:p>
          <a:p>
            <a:pPr lvl="1"/>
            <a:r>
              <a:rPr lang="fr-FR" dirty="0" smtClean="0"/>
              <a:t>Les Golfes de </a:t>
            </a:r>
            <a:r>
              <a:rPr lang="fr-FR" dirty="0" err="1" smtClean="0"/>
              <a:t>Strymonikos</a:t>
            </a:r>
            <a:r>
              <a:rPr lang="fr-FR" dirty="0" smtClean="0"/>
              <a:t> et </a:t>
            </a:r>
            <a:r>
              <a:rPr lang="fr-FR" dirty="0" err="1" smtClean="0"/>
              <a:t>Ierissos</a:t>
            </a:r>
            <a:r>
              <a:rPr lang="fr-FR" dirty="0" smtClean="0"/>
              <a:t> se trouvent en Grèce</a:t>
            </a:r>
          </a:p>
          <a:p>
            <a:pPr lvl="1"/>
            <a:r>
              <a:rPr lang="fr-FR" dirty="0" smtClean="0"/>
              <a:t>4 préfectures:</a:t>
            </a:r>
          </a:p>
          <a:p>
            <a:pPr marL="1348740" lvl="3" indent="-571500">
              <a:buFont typeface="+mj-lt"/>
              <a:buAutoNum type="romanLcPeriod"/>
            </a:pPr>
            <a:r>
              <a:rPr lang="fr-FR" sz="2300" dirty="0" smtClean="0"/>
              <a:t>Kavala</a:t>
            </a:r>
          </a:p>
          <a:p>
            <a:pPr marL="1348740" lvl="3" indent="-571500">
              <a:buFont typeface="+mj-lt"/>
              <a:buAutoNum type="romanLcPeriod"/>
            </a:pPr>
            <a:r>
              <a:rPr lang="fr-FR" sz="2300" dirty="0" smtClean="0"/>
              <a:t>Serres</a:t>
            </a:r>
          </a:p>
          <a:p>
            <a:pPr marL="1348740" lvl="3" indent="-571500">
              <a:buFont typeface="+mj-lt"/>
              <a:buAutoNum type="romanLcPeriod"/>
            </a:pPr>
            <a:r>
              <a:rPr lang="fr-FR" sz="2300" dirty="0" smtClean="0"/>
              <a:t>Thessaloniki</a:t>
            </a:r>
          </a:p>
          <a:p>
            <a:pPr marL="1348740" lvl="3" indent="-571500">
              <a:buFont typeface="+mj-lt"/>
              <a:buAutoNum type="romanLcPeriod"/>
            </a:pPr>
            <a:r>
              <a:rPr lang="fr-FR" sz="2300" dirty="0" err="1" smtClean="0"/>
              <a:t>Chalkidiki</a:t>
            </a:r>
            <a:endParaRPr lang="fr-FR" dirty="0" smtClean="0"/>
          </a:p>
          <a:p>
            <a:pPr marL="635000" indent="-571500"/>
            <a:endParaRPr lang="fr-FR" b="1" dirty="0" smtClean="0"/>
          </a:p>
          <a:p>
            <a:pPr marL="284163" indent="-284163"/>
            <a:r>
              <a:rPr lang="fr-FR" sz="3000" b="1" dirty="0" smtClean="0"/>
              <a:t>Quand?</a:t>
            </a:r>
          </a:p>
          <a:p>
            <a:pPr marL="630238" lvl="1" indent="-219075"/>
            <a:r>
              <a:rPr lang="fr-FR" dirty="0" smtClean="0"/>
              <a:t>Le processus a démarré en 1/1/1997 jusqu’au</a:t>
            </a:r>
            <a:r>
              <a:rPr lang="fr-FR" dirty="0" smtClean="0"/>
              <a:t> </a:t>
            </a:r>
            <a:r>
              <a:rPr lang="fr-FR" dirty="0" smtClean="0"/>
              <a:t>31/04/2000 </a:t>
            </a:r>
          </a:p>
          <a:p>
            <a:pPr marL="630238" lvl="1" indent="-219075"/>
            <a:r>
              <a:rPr lang="fr-FR" dirty="0" smtClean="0"/>
              <a:t>La durée du  projet: 36 moins + 4 moins d’extension</a:t>
            </a:r>
          </a:p>
          <a:p>
            <a:pPr marL="630238" lvl="1" indent="-219075"/>
            <a:r>
              <a:rPr lang="fr-FR" dirty="0" smtClean="0"/>
              <a:t>A ce jour, que le centre d’information est en opération &amp; est finance par la municipalité</a:t>
            </a:r>
          </a:p>
          <a:p>
            <a:pPr marL="982980" lvl="1" indent="-571500"/>
            <a:endParaRPr lang="fr-FR" b="1" dirty="0" smtClean="0"/>
          </a:p>
          <a:p>
            <a:pPr marL="284163" indent="-284163"/>
            <a:r>
              <a:rPr lang="fr-FR" sz="3000" b="1" dirty="0" smtClean="0"/>
              <a:t>Financement:</a:t>
            </a:r>
          </a:p>
          <a:p>
            <a:pPr marL="630238" lvl="1" indent="-219075"/>
            <a:r>
              <a:rPr lang="fr-FR" dirty="0" smtClean="0"/>
              <a:t>50 % l’instrument de financement LIFE </a:t>
            </a:r>
          </a:p>
          <a:p>
            <a:pPr marL="630238" lvl="1" indent="-219075"/>
            <a:r>
              <a:rPr lang="fr-FR" dirty="0" smtClean="0"/>
              <a:t>30 % Le Ministère Grecque de l’environnement</a:t>
            </a:r>
          </a:p>
          <a:p>
            <a:pPr marL="630238" lvl="1" indent="-219075"/>
            <a:r>
              <a:rPr lang="fr-FR" dirty="0" smtClean="0"/>
              <a:t>20 </a:t>
            </a:r>
            <a:r>
              <a:rPr lang="fr-FR" dirty="0" smtClean="0"/>
              <a:t>% Le Ministère Grecque de l’a</a:t>
            </a:r>
            <a:r>
              <a:rPr lang="fr-FR" dirty="0" smtClean="0"/>
              <a:t>griculture</a:t>
            </a:r>
          </a:p>
          <a:p>
            <a:pPr marL="982980" lvl="1" indent="-571500"/>
            <a:endParaRPr lang="fr-FR" dirty="0" smtClean="0"/>
          </a:p>
          <a:p>
            <a:pPr marL="635000" indent="-571500"/>
            <a:endParaRPr lang="fr-FR" dirty="0" smtClean="0"/>
          </a:p>
          <a:p>
            <a:pPr marL="1348740" lvl="3" indent="-571500">
              <a:buNone/>
            </a:pPr>
            <a:endParaRPr lang="fr-FR" dirty="0"/>
          </a:p>
        </p:txBody>
      </p:sp>
      <p:sp>
        <p:nvSpPr>
          <p:cNvPr id="4" name="Right Brace 3"/>
          <p:cNvSpPr/>
          <p:nvPr/>
        </p:nvSpPr>
        <p:spPr>
          <a:xfrm>
            <a:off x="2286000" y="2819400"/>
            <a:ext cx="228600" cy="381000"/>
          </a:xfrm>
          <a:prstGeom prst="rightBrace">
            <a:avLst/>
          </a:prstGeom>
          <a:ln w="38100">
            <a:solidFill>
              <a:schemeClr val="tx1">
                <a:lumMod val="9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5" name="TextBox 4"/>
          <p:cNvSpPr txBox="1"/>
          <p:nvPr/>
        </p:nvSpPr>
        <p:spPr>
          <a:xfrm>
            <a:off x="2514600" y="2770257"/>
            <a:ext cx="4572000" cy="353943"/>
          </a:xfrm>
          <a:prstGeom prst="rect">
            <a:avLst/>
          </a:prstGeom>
          <a:noFill/>
        </p:spPr>
        <p:txBody>
          <a:bodyPr wrap="square" rtlCol="0">
            <a:spAutoFit/>
          </a:bodyPr>
          <a:lstStyle/>
          <a:p>
            <a:r>
              <a:rPr lang="fr-FR" sz="1700" dirty="0" smtClean="0"/>
              <a:t>Région Est de la Macédoine</a:t>
            </a:r>
            <a:r>
              <a:rPr lang="fr-FR" sz="1600" dirty="0" smtClean="0"/>
              <a:t> et Thrace</a:t>
            </a:r>
            <a:endParaRPr lang="fr-FR" sz="1600" dirty="0"/>
          </a:p>
        </p:txBody>
      </p:sp>
      <p:sp>
        <p:nvSpPr>
          <p:cNvPr id="6" name="TextBox 5"/>
          <p:cNvSpPr txBox="1"/>
          <p:nvPr/>
        </p:nvSpPr>
        <p:spPr>
          <a:xfrm>
            <a:off x="3124200" y="3276600"/>
            <a:ext cx="3886200" cy="353943"/>
          </a:xfrm>
          <a:prstGeom prst="rect">
            <a:avLst/>
          </a:prstGeom>
          <a:noFill/>
        </p:spPr>
        <p:txBody>
          <a:bodyPr wrap="square" rtlCol="0">
            <a:spAutoFit/>
          </a:bodyPr>
          <a:lstStyle/>
          <a:p>
            <a:r>
              <a:rPr lang="fr-FR" sz="1600" dirty="0" smtClean="0"/>
              <a:t>Région Centrale de la </a:t>
            </a:r>
            <a:r>
              <a:rPr lang="fr-FR" sz="1700" dirty="0" smtClean="0"/>
              <a:t>Macédoine</a:t>
            </a:r>
            <a:endParaRPr lang="fr-FR" sz="1600" dirty="0"/>
          </a:p>
        </p:txBody>
      </p:sp>
      <p:sp>
        <p:nvSpPr>
          <p:cNvPr id="7" name="Right Brace 6"/>
          <p:cNvSpPr/>
          <p:nvPr/>
        </p:nvSpPr>
        <p:spPr>
          <a:xfrm>
            <a:off x="2819400" y="3276600"/>
            <a:ext cx="228600" cy="381000"/>
          </a:xfrm>
          <a:prstGeom prst="rightBrace">
            <a:avLst/>
          </a:prstGeom>
          <a:ln w="38100">
            <a:solidFill>
              <a:schemeClr val="tx1">
                <a:lumMod val="9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9" name="TextBox 8"/>
          <p:cNvSpPr txBox="1"/>
          <p:nvPr/>
        </p:nvSpPr>
        <p:spPr>
          <a:xfrm>
            <a:off x="6324600" y="5486400"/>
            <a:ext cx="2209800" cy="1200329"/>
          </a:xfrm>
          <a:prstGeom prst="rect">
            <a:avLst/>
          </a:prstGeom>
          <a:noFill/>
        </p:spPr>
        <p:txBody>
          <a:bodyPr wrap="square" rtlCol="0">
            <a:spAutoFit/>
          </a:bodyPr>
          <a:lstStyle/>
          <a:p>
            <a:pPr marL="0" lvl="1" algn="ctr"/>
            <a:r>
              <a:rPr lang="fr-FR" dirty="0" smtClean="0"/>
              <a:t>Fait parti du programme de démonstration de l’UE et de la GIZC</a:t>
            </a:r>
            <a:endParaRPr lang="fr-FR" dirty="0"/>
          </a:p>
        </p:txBody>
      </p:sp>
      <p:sp>
        <p:nvSpPr>
          <p:cNvPr id="10" name="Right Brace 9"/>
          <p:cNvSpPr/>
          <p:nvPr/>
        </p:nvSpPr>
        <p:spPr>
          <a:xfrm>
            <a:off x="6019800" y="5791200"/>
            <a:ext cx="228600" cy="685800"/>
          </a:xfrm>
          <a:prstGeom prst="rightBrace">
            <a:avLst/>
          </a:prstGeom>
          <a:ln w="38100">
            <a:solidFill>
              <a:schemeClr val="tx1">
                <a:lumMod val="9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762000" y="-304800"/>
            <a:ext cx="8229600" cy="1143000"/>
          </a:xfrm>
        </p:spPr>
        <p:txBody>
          <a:bodyPr/>
          <a:lstStyle/>
          <a:p>
            <a:r>
              <a:rPr lang="fr-FR" b="1" dirty="0" smtClean="0"/>
              <a:t>Les Enjeux Clés</a:t>
            </a:r>
            <a:endParaRPr lang="fr-FR" b="1" dirty="0"/>
          </a:p>
        </p:txBody>
      </p:sp>
      <p:sp>
        <p:nvSpPr>
          <p:cNvPr id="5" name="Content Placeholder 4"/>
          <p:cNvSpPr>
            <a:spLocks noGrp="1"/>
          </p:cNvSpPr>
          <p:nvPr>
            <p:ph idx="4294967295"/>
          </p:nvPr>
        </p:nvSpPr>
        <p:spPr>
          <a:xfrm>
            <a:off x="152400" y="762000"/>
            <a:ext cx="8839200" cy="5791200"/>
          </a:xfrm>
        </p:spPr>
        <p:txBody>
          <a:bodyPr>
            <a:noAutofit/>
          </a:bodyPr>
          <a:lstStyle/>
          <a:p>
            <a:pPr marL="457200" indent="-457200"/>
            <a:r>
              <a:rPr lang="fr-FR" sz="1900" dirty="0" smtClean="0"/>
              <a:t>Les activités humaines de la région: le tourisme en masse, les constructions non réglementées, les pêcheries, l’aquaculture, la foresterie et l’extraction minière. </a:t>
            </a:r>
          </a:p>
          <a:p>
            <a:pPr marL="693738" lvl="1" indent="-236538"/>
            <a:r>
              <a:rPr lang="fr-FR" sz="1800" dirty="0" smtClean="0"/>
              <a:t>Ces activités ne sont pas toujours pratiquées judicieusement et ainsi mènent a des problèmes environnementaux tels que la pollution et la détérioration du paysage. </a:t>
            </a:r>
          </a:p>
          <a:p>
            <a:pPr marL="693738" lvl="1" indent="-236538"/>
            <a:r>
              <a:rPr lang="fr-FR" sz="1800" dirty="0" smtClean="0"/>
              <a:t>Les problèmes environnementaux sont attendus </a:t>
            </a:r>
            <a:r>
              <a:rPr lang="fr-FR" sz="1800" dirty="0" smtClean="0">
                <a:latin typeface="Cambria"/>
              </a:rPr>
              <a:t>à s’</a:t>
            </a:r>
            <a:r>
              <a:rPr lang="fr-FR" sz="1800" dirty="0" smtClean="0"/>
              <a:t>empirer dans les décennies prochaines </a:t>
            </a:r>
            <a:r>
              <a:rPr lang="fr-FR" sz="1800" dirty="0" smtClean="0"/>
              <a:t>en raison de </a:t>
            </a:r>
            <a:r>
              <a:rPr lang="fr-FR" sz="1800" dirty="0" smtClean="0"/>
              <a:t>l'augmentation prévue </a:t>
            </a:r>
            <a:r>
              <a:rPr lang="fr-FR" sz="1800" dirty="0" smtClean="0"/>
              <a:t>dans le nombres de touristes </a:t>
            </a:r>
            <a:r>
              <a:rPr lang="fr-FR" sz="1800" dirty="0" smtClean="0"/>
              <a:t>en provenance de l'Europe orientale. </a:t>
            </a:r>
            <a:r>
              <a:rPr lang="fr-FR" sz="1800" dirty="0" smtClean="0"/>
              <a:t> </a:t>
            </a:r>
          </a:p>
          <a:p>
            <a:pPr marL="457200" indent="-457200"/>
            <a:endParaRPr lang="fr-FR" sz="2000" dirty="0" smtClean="0"/>
          </a:p>
          <a:p>
            <a:pPr marL="457200" indent="-457200"/>
            <a:r>
              <a:rPr lang="fr-FR" sz="1900" dirty="0" smtClean="0"/>
              <a:t>Les activités minières existantes a </a:t>
            </a:r>
            <a:r>
              <a:rPr lang="fr-FR" sz="1900" dirty="0" err="1" smtClean="0"/>
              <a:t>Chalkidiki</a:t>
            </a:r>
            <a:r>
              <a:rPr lang="fr-FR" sz="1900" dirty="0" smtClean="0"/>
              <a:t>  sont aussi entrain de connaitre des changements</a:t>
            </a:r>
          </a:p>
          <a:p>
            <a:pPr marL="693738" lvl="1" indent="-236538"/>
            <a:r>
              <a:rPr lang="fr-FR" sz="1800" dirty="0" smtClean="0"/>
              <a:t>Une industrie de l’extraction de l’or verra le jour dans la région, posant ainsi d’autres menaces </a:t>
            </a:r>
            <a:r>
              <a:rPr lang="fr-FR" sz="1800" dirty="0" smtClean="0">
                <a:latin typeface="Cambria"/>
              </a:rPr>
              <a:t>à</a:t>
            </a:r>
            <a:r>
              <a:rPr lang="fr-FR" sz="1800" dirty="0" smtClean="0"/>
              <a:t> l’environnement.</a:t>
            </a:r>
          </a:p>
          <a:p>
            <a:pPr marL="457200" indent="-457200"/>
            <a:endParaRPr lang="fr-FR" sz="2000" dirty="0" smtClean="0"/>
          </a:p>
          <a:p>
            <a:pPr marL="457200" indent="-457200"/>
            <a:r>
              <a:rPr lang="fr-FR" sz="1900" dirty="0" smtClean="0"/>
              <a:t>Une autoroute de </a:t>
            </a:r>
            <a:r>
              <a:rPr lang="fr-FR" sz="1900" dirty="0" err="1" smtClean="0"/>
              <a:t>Egnatia</a:t>
            </a:r>
            <a:r>
              <a:rPr lang="fr-FR" sz="1900" dirty="0" smtClean="0"/>
              <a:t> reliant la mer d’Ionien avec l’Asie est actuellement en construction. </a:t>
            </a:r>
          </a:p>
          <a:p>
            <a:pPr marL="457200" indent="-457200"/>
            <a:endParaRPr lang="fr-FR" sz="1900" dirty="0" smtClean="0"/>
          </a:p>
          <a:p>
            <a:pPr marL="457200" indent="-457200"/>
            <a:r>
              <a:rPr lang="fr-FR" sz="1900" dirty="0" smtClean="0"/>
              <a:t>La rivière </a:t>
            </a:r>
            <a:r>
              <a:rPr lang="fr-FR" sz="1900" dirty="0" err="1" smtClean="0"/>
              <a:t>Strymon</a:t>
            </a:r>
            <a:r>
              <a:rPr lang="fr-FR" sz="1900" dirty="0" smtClean="0"/>
              <a:t> transporte des polluants des lignes de partages des eaux bulgares et grecques dans le golfe de </a:t>
            </a:r>
            <a:r>
              <a:rPr lang="fr-FR" sz="1900" dirty="0" err="1" smtClean="0"/>
              <a:t>Strymonikos</a:t>
            </a:r>
            <a:r>
              <a:rPr lang="fr-FR" sz="1900" dirty="0" smtClean="0"/>
              <a:t>. </a:t>
            </a:r>
            <a:endParaRPr lang="fr-FR" sz="19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52400" y="350838"/>
            <a:ext cx="8763000" cy="4525962"/>
          </a:xfrm>
        </p:spPr>
        <p:txBody>
          <a:bodyPr>
            <a:noAutofit/>
          </a:bodyPr>
          <a:lstStyle/>
          <a:p>
            <a:pPr marL="457200" indent="-457200"/>
            <a:r>
              <a:rPr lang="fr-FR" sz="2720" b="1" dirty="0" smtClean="0"/>
              <a:t>Les principaux problèmes environnementaux:</a:t>
            </a:r>
          </a:p>
          <a:p>
            <a:pPr lvl="1"/>
            <a:r>
              <a:rPr lang="fr-FR" sz="2200" dirty="0" smtClean="0"/>
              <a:t>Un manque de planification </a:t>
            </a:r>
            <a:r>
              <a:rPr lang="fr-FR" sz="2200" dirty="0" smtClean="0"/>
              <a:t>pour </a:t>
            </a:r>
            <a:r>
              <a:rPr lang="fr-FR" sz="2200" dirty="0" smtClean="0"/>
              <a:t>le développement  </a:t>
            </a:r>
            <a:r>
              <a:rPr lang="fr-FR" sz="2200" dirty="0" smtClean="0"/>
              <a:t>urbain et touristique,</a:t>
            </a:r>
          </a:p>
          <a:p>
            <a:pPr lvl="1"/>
            <a:r>
              <a:rPr lang="fr-FR" sz="2200" dirty="0" smtClean="0"/>
              <a:t>L’élimination des eaux usées et </a:t>
            </a:r>
            <a:r>
              <a:rPr lang="fr-FR" sz="2200" dirty="0" smtClean="0"/>
              <a:t>des détritus domestiques,</a:t>
            </a:r>
            <a:endParaRPr lang="fr-FR" sz="2200" dirty="0" smtClean="0"/>
          </a:p>
          <a:p>
            <a:pPr lvl="1"/>
            <a:r>
              <a:rPr lang="fr-FR" sz="2200" dirty="0" smtClean="0"/>
              <a:t>La d</a:t>
            </a:r>
            <a:r>
              <a:rPr lang="fr-FR" sz="2200" dirty="0" smtClean="0"/>
              <a:t>égradation des eaux de surface et souterraines,</a:t>
            </a:r>
          </a:p>
          <a:p>
            <a:pPr lvl="1"/>
            <a:r>
              <a:rPr lang="fr-FR" sz="2200" dirty="0" smtClean="0"/>
              <a:t>La dégradation des habitats naturels,</a:t>
            </a:r>
          </a:p>
          <a:p>
            <a:pPr lvl="1"/>
            <a:r>
              <a:rPr lang="fr-FR" sz="2200" dirty="0" smtClean="0"/>
              <a:t>La baisse des stocks de poissons et </a:t>
            </a:r>
          </a:p>
          <a:p>
            <a:pPr lvl="1"/>
            <a:r>
              <a:rPr lang="fr-FR" sz="2200" dirty="0" smtClean="0"/>
              <a:t>Les intrusions de la salinité dans la rivière </a:t>
            </a:r>
            <a:r>
              <a:rPr lang="fr-FR" sz="2200" dirty="0" smtClean="0"/>
              <a:t>de </a:t>
            </a:r>
            <a:r>
              <a:rPr lang="fr-FR" sz="2200" dirty="0" err="1" smtClean="0"/>
              <a:t>S</a:t>
            </a:r>
            <a:r>
              <a:rPr lang="fr-FR" sz="2200" dirty="0" err="1" smtClean="0"/>
              <a:t>trymon</a:t>
            </a:r>
            <a:endParaRPr lang="fr-FR" sz="2200" dirty="0" smtClean="0"/>
          </a:p>
          <a:p>
            <a:endParaRPr lang="fr-FR" sz="2800" dirty="0" smtClean="0"/>
          </a:p>
          <a:p>
            <a:pPr marL="400050" indent="-400050">
              <a:tabLst>
                <a:tab pos="393700" algn="l"/>
              </a:tabLst>
            </a:pPr>
            <a:r>
              <a:rPr lang="fr-FR" sz="2720" b="1" dirty="0" smtClean="0"/>
              <a:t>Les problèmes principaux </a:t>
            </a:r>
            <a:r>
              <a:rPr lang="fr-FR" sz="2720" b="1" dirty="0" smtClean="0">
                <a:latin typeface="Cambria"/>
              </a:rPr>
              <a:t>à</a:t>
            </a:r>
            <a:r>
              <a:rPr lang="fr-FR" sz="2720" b="1" dirty="0" smtClean="0"/>
              <a:t> l’implémentation de la GIZC dans la région:</a:t>
            </a:r>
          </a:p>
          <a:p>
            <a:pPr lvl="1"/>
            <a:r>
              <a:rPr lang="fr-FR" sz="2200" dirty="0" smtClean="0"/>
              <a:t>Un manque de données</a:t>
            </a:r>
            <a:r>
              <a:rPr lang="fr-FR" sz="2200" dirty="0" smtClean="0"/>
              <a:t> sur l’environnement naturel, socio-économique et les impacts humaines,</a:t>
            </a:r>
          </a:p>
          <a:p>
            <a:pPr lvl="1"/>
            <a:r>
              <a:rPr lang="fr-FR" sz="2200" dirty="0" smtClean="0"/>
              <a:t>Les juridictions complexes et conflictuelles des organismes actuellement impliques dans la gestion de la région et </a:t>
            </a:r>
          </a:p>
          <a:p>
            <a:pPr lvl="1"/>
            <a:r>
              <a:rPr lang="fr-FR" sz="2200" dirty="0" smtClean="0"/>
              <a:t>Le niveau insuffisant de conscience environnementale</a:t>
            </a:r>
            <a:endParaRPr lang="fr-FR" sz="2200" dirty="0" smtClean="0">
              <a:latin typeface="Arial" pitchFamily="34" charset="0"/>
            </a:endParaRPr>
          </a:p>
          <a:p>
            <a:endParaRPr lang="fr-FR" sz="2800" dirty="0" smtClean="0"/>
          </a:p>
          <a:p>
            <a:endParaRPr lang="fr-FR" sz="2800" dirty="0" smtClean="0"/>
          </a:p>
          <a:p>
            <a:pPr lvl="1"/>
            <a:endParaRPr lang="fr-FR" sz="3200" dirty="0" smtClean="0"/>
          </a:p>
          <a:p>
            <a:endParaRPr lang="fr-FR" sz="3600" dirty="0" smtClean="0"/>
          </a:p>
          <a:p>
            <a:endParaRPr lang="fr-FR" sz="3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686800" cy="1396536"/>
          </a:xfrm>
        </p:spPr>
        <p:txBody>
          <a:bodyPr>
            <a:noAutofit/>
          </a:bodyPr>
          <a:lstStyle/>
          <a:p>
            <a:r>
              <a:rPr lang="fr-FR" sz="3200" b="1" dirty="0" smtClean="0"/>
              <a:t/>
            </a:r>
            <a:br>
              <a:rPr lang="fr-FR" sz="3200" b="1" dirty="0" smtClean="0"/>
            </a:br>
            <a:r>
              <a:rPr lang="fr-FR" sz="3200" b="1" dirty="0" smtClean="0"/>
              <a:t/>
            </a:r>
            <a:br>
              <a:rPr lang="fr-FR" sz="3200" b="1" dirty="0" smtClean="0"/>
            </a:br>
            <a:r>
              <a:rPr lang="fr-FR" sz="3200" b="1" dirty="0" smtClean="0"/>
              <a:t>Pour faire face aux problèmes principaux, les taches suivantes ont été effectuées:</a:t>
            </a:r>
            <a:endParaRPr lang="fr-FR" sz="3200" b="1" dirty="0"/>
          </a:p>
        </p:txBody>
      </p:sp>
      <p:sp>
        <p:nvSpPr>
          <p:cNvPr id="3" name="Content Placeholder 2"/>
          <p:cNvSpPr>
            <a:spLocks noGrp="1"/>
          </p:cNvSpPr>
          <p:nvPr>
            <p:ph idx="1"/>
          </p:nvPr>
        </p:nvSpPr>
        <p:spPr>
          <a:xfrm>
            <a:off x="228600" y="1447800"/>
            <a:ext cx="8686800" cy="4526280"/>
          </a:xfrm>
        </p:spPr>
        <p:txBody>
          <a:bodyPr>
            <a:normAutofit fontScale="25000" lnSpcReduction="20000"/>
          </a:bodyPr>
          <a:lstStyle/>
          <a:p>
            <a:pPr marL="393700" indent="-393700">
              <a:buFont typeface="+mj-lt"/>
              <a:buAutoNum type="romanLcPeriod"/>
            </a:pPr>
            <a:r>
              <a:rPr lang="fr-FR" sz="9600" b="1" u="sng" dirty="0" smtClean="0"/>
              <a:t>Description</a:t>
            </a:r>
            <a:r>
              <a:rPr lang="fr-FR" sz="9600" dirty="0" smtClean="0"/>
              <a:t>: </a:t>
            </a:r>
          </a:p>
          <a:p>
            <a:pPr marL="741680" lvl="1" indent="-393700" algn="just">
              <a:buNone/>
            </a:pPr>
            <a:r>
              <a:rPr lang="fr-FR" sz="9000" dirty="0" smtClean="0"/>
              <a:t>	</a:t>
            </a:r>
            <a:r>
              <a:rPr lang="fr-FR" sz="8400" dirty="0" smtClean="0"/>
              <a:t>Une description détaillée de la zone du projet concernant les éléments abiotiques, biotiques, économiques, sociaux et administratifs.	</a:t>
            </a:r>
          </a:p>
          <a:p>
            <a:pPr marL="393700" indent="-393700">
              <a:buFont typeface="+mj-lt"/>
              <a:buAutoNum type="romanLcPeriod"/>
            </a:pPr>
            <a:endParaRPr lang="fr-FR" sz="9600" dirty="0" smtClean="0"/>
          </a:p>
          <a:p>
            <a:pPr marL="393700" indent="-393700">
              <a:buFont typeface="+mj-lt"/>
              <a:buAutoNum type="romanLcPeriod"/>
            </a:pPr>
            <a:r>
              <a:rPr lang="fr-FR" sz="9600" b="1" u="sng" dirty="0" smtClean="0"/>
              <a:t>Surveillance:</a:t>
            </a:r>
            <a:r>
              <a:rPr lang="fr-FR" sz="9600" dirty="0" smtClean="0"/>
              <a:t> </a:t>
            </a:r>
          </a:p>
          <a:p>
            <a:pPr marL="741680" lvl="1" indent="-393700" algn="just">
              <a:buNone/>
            </a:pPr>
            <a:r>
              <a:rPr lang="fr-FR" sz="9000" dirty="0" smtClean="0"/>
              <a:t>	</a:t>
            </a:r>
            <a:r>
              <a:rPr lang="fr-FR" sz="8400" dirty="0" smtClean="0"/>
              <a:t>Un programme de suivi étalant sur 24 mois comprenant des paramètres clés du milieu marin de la zone a été menée afin de diagnostiquer les menaces possibles </a:t>
            </a:r>
            <a:r>
              <a:rPr lang="fr-FR" sz="8400" dirty="0" smtClean="0"/>
              <a:t>et pour p</a:t>
            </a:r>
            <a:r>
              <a:rPr lang="fr-FR" sz="8400" dirty="0" smtClean="0"/>
              <a:t>roposer des mesures pour arrêter la dégradation de l'environnement.	</a:t>
            </a:r>
          </a:p>
          <a:p>
            <a:pPr marL="393700" indent="-393700">
              <a:buFont typeface="+mj-lt"/>
              <a:buAutoNum type="romanLcPeriod"/>
            </a:pPr>
            <a:endParaRPr lang="fr-FR" sz="9600" dirty="0" smtClean="0"/>
          </a:p>
          <a:p>
            <a:pPr marL="393700" indent="-393700">
              <a:buFont typeface="+mj-lt"/>
              <a:buAutoNum type="romanLcPeriod"/>
            </a:pPr>
            <a:r>
              <a:rPr lang="fr-FR" sz="9600" b="1" u="sng" dirty="0" smtClean="0"/>
              <a:t>L’analyse</a:t>
            </a:r>
            <a:r>
              <a:rPr lang="fr-FR" sz="9600" dirty="0" smtClean="0"/>
              <a:t>: </a:t>
            </a:r>
          </a:p>
          <a:p>
            <a:pPr marL="741680" lvl="1" indent="-393700" algn="just">
              <a:buNone/>
            </a:pPr>
            <a:r>
              <a:rPr lang="fr-FR" sz="9000" dirty="0" smtClean="0"/>
              <a:t>	</a:t>
            </a:r>
            <a:r>
              <a:rPr lang="fr-FR" sz="8400" dirty="0" smtClean="0"/>
              <a:t>Basé sur les résultats des deux tâches précédentes, l'accent a été mis </a:t>
            </a:r>
            <a:r>
              <a:rPr lang="fr-FR" sz="8400" dirty="0" smtClean="0"/>
              <a:t>pour </a:t>
            </a:r>
            <a:r>
              <a:rPr lang="fr-FR" sz="8400" dirty="0" smtClean="0"/>
              <a:t>identifier et </a:t>
            </a:r>
            <a:r>
              <a:rPr lang="fr-FR" sz="8400" dirty="0" smtClean="0"/>
              <a:t>c</a:t>
            </a:r>
            <a:r>
              <a:rPr lang="fr-FR" sz="8400" dirty="0" smtClean="0"/>
              <a:t>lasser les menaces et les problèmes environnementaux, à évaluer les tendances des changements environnementaux, pour définir des objectifs de conservation et de gestion et à proposer des mesures de gestion spécifiques.</a:t>
            </a:r>
            <a:r>
              <a:rPr lang="fr-FR" sz="9000" dirty="0" smtClean="0"/>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a:xfrm>
            <a:off x="381000" y="304800"/>
            <a:ext cx="8534400" cy="4526280"/>
          </a:xfrm>
          <a:prstGeom prst="rect">
            <a:avLst/>
          </a:prstGeom>
        </p:spPr>
        <p:txBody>
          <a:bodyPr>
            <a:normAutofit fontScale="25000" lnSpcReduction="20000"/>
          </a:bodyPr>
          <a:lstStyle/>
          <a:p>
            <a:pPr marL="457200" marR="0" lvl="0" indent="-457200" algn="l" defTabSz="914400" rtl="0" eaLnBrk="1" fontAlgn="auto" latinLnBrk="0" hangingPunct="1">
              <a:lnSpc>
                <a:spcPct val="100000"/>
              </a:lnSpc>
              <a:spcBef>
                <a:spcPts val="0"/>
              </a:spcBef>
              <a:spcAft>
                <a:spcPts val="0"/>
              </a:spcAft>
              <a:buClr>
                <a:schemeClr val="accent1"/>
              </a:buClr>
              <a:buSzPct val="70000"/>
              <a:buFont typeface="+mj-lt"/>
              <a:buAutoNum type="romanLcPeriod" startAt="4"/>
              <a:tabLst>
                <a:tab pos="457200" algn="l"/>
              </a:tabLst>
              <a:defRPr/>
            </a:pPr>
            <a:r>
              <a:rPr kumimoji="0" lang="fr-FR" sz="9600" b="1" i="0" u="sng" strike="noStrike" kern="1200" cap="none" spc="0" normalizeH="0" baseline="0" noProof="0" dirty="0" smtClean="0">
                <a:ln>
                  <a:noFill/>
                </a:ln>
                <a:solidFill>
                  <a:schemeClr val="tx1"/>
                </a:solidFill>
                <a:effectLst/>
                <a:uLnTx/>
                <a:uFillTx/>
                <a:latin typeface="+mn-lt"/>
                <a:ea typeface="+mn-ea"/>
                <a:cs typeface="+mn-cs"/>
              </a:rPr>
              <a:t>Concertation</a:t>
            </a:r>
            <a:r>
              <a:rPr kumimoji="0" lang="fr-FR" sz="9600" b="0" i="0" u="none" strike="noStrike" kern="1200" cap="none" spc="0" normalizeH="0" baseline="0" noProof="0" dirty="0" smtClean="0">
                <a:ln>
                  <a:noFill/>
                </a:ln>
                <a:solidFill>
                  <a:schemeClr val="tx1"/>
                </a:solidFill>
                <a:effectLst/>
                <a:uLnTx/>
                <a:uFillTx/>
                <a:latin typeface="+mn-lt"/>
                <a:ea typeface="+mn-ea"/>
                <a:cs typeface="+mn-cs"/>
              </a:rPr>
              <a:t>: </a:t>
            </a:r>
          </a:p>
          <a:p>
            <a:pPr marL="741363" lvl="1" indent="-393700" algn="just">
              <a:spcBef>
                <a:spcPts val="400"/>
              </a:spcBef>
              <a:buClr>
                <a:schemeClr val="accent2"/>
              </a:buClr>
              <a:buSzPct val="90000"/>
              <a:defRPr/>
            </a:pPr>
            <a:r>
              <a:rPr kumimoji="0" lang="fr-FR" sz="9000" b="0" i="0" u="none" strike="noStrike" kern="1200" cap="none" spc="0" normalizeH="0" baseline="0" noProof="0" dirty="0" smtClean="0">
                <a:ln>
                  <a:noFill/>
                </a:ln>
                <a:solidFill>
                  <a:schemeClr val="tx1"/>
                </a:solidFill>
                <a:effectLst/>
                <a:uLnTx/>
                <a:uFillTx/>
                <a:latin typeface="+mn-lt"/>
                <a:ea typeface="+mn-ea"/>
                <a:cs typeface="+mn-cs"/>
              </a:rPr>
              <a:t>	L</a:t>
            </a:r>
            <a:r>
              <a:rPr kumimoji="0" lang="fr-FR" sz="8400" b="0" i="0" u="none" strike="noStrike" kern="1200" cap="none" spc="0" normalizeH="0" baseline="0" noProof="0" dirty="0" smtClean="0">
                <a:ln>
                  <a:noFill/>
                </a:ln>
                <a:solidFill>
                  <a:schemeClr val="tx1"/>
                </a:solidFill>
                <a:effectLst/>
                <a:uLnTx/>
                <a:uFillTx/>
                <a:latin typeface="+mn-lt"/>
                <a:ea typeface="+mn-ea"/>
                <a:cs typeface="+mn-cs"/>
              </a:rPr>
              <a:t>a mise en place</a:t>
            </a:r>
            <a:r>
              <a:rPr kumimoji="0" lang="fr-FR" sz="8400" b="0" i="0" u="none" strike="noStrike" kern="1200" cap="none" spc="0" normalizeH="0" noProof="0" dirty="0" smtClean="0">
                <a:ln>
                  <a:noFill/>
                </a:ln>
                <a:solidFill>
                  <a:schemeClr val="tx1"/>
                </a:solidFill>
                <a:effectLst/>
                <a:uLnTx/>
                <a:uFillTx/>
                <a:latin typeface="+mn-lt"/>
                <a:ea typeface="+mn-ea"/>
                <a:cs typeface="+mn-cs"/>
              </a:rPr>
              <a:t> d'un comité directeur impliquant des organismes responsables de la </a:t>
            </a:r>
            <a:r>
              <a:rPr lang="fr-FR" sz="8400" dirty="0" smtClean="0"/>
              <a:t>gestion du </a:t>
            </a:r>
            <a:r>
              <a:rPr lang="fr-FR" sz="8400" dirty="0" smtClean="0"/>
              <a:t>projet </a:t>
            </a:r>
            <a:r>
              <a:rPr kumimoji="0" lang="fr-FR" sz="8400" b="0" i="0" u="none" strike="noStrike" kern="1200" cap="none" spc="0" normalizeH="0" noProof="0" dirty="0" smtClean="0">
                <a:ln>
                  <a:noFill/>
                </a:ln>
                <a:solidFill>
                  <a:schemeClr val="tx1"/>
                </a:solidFill>
                <a:effectLst/>
                <a:uLnTx/>
                <a:uFillTx/>
                <a:latin typeface="+mn-lt"/>
                <a:ea typeface="+mn-ea"/>
                <a:cs typeface="+mn-cs"/>
              </a:rPr>
              <a:t>de la zone</a:t>
            </a:r>
          </a:p>
          <a:p>
            <a:pPr marL="741363" lvl="1" indent="-393700" algn="just">
              <a:spcBef>
                <a:spcPts val="400"/>
              </a:spcBef>
              <a:buClr>
                <a:schemeClr val="accent2"/>
              </a:buClr>
              <a:buSzPct val="90000"/>
              <a:defRPr/>
            </a:pPr>
            <a:r>
              <a:rPr lang="fr-FR" sz="8400" dirty="0" smtClean="0"/>
              <a:t>	</a:t>
            </a:r>
            <a:r>
              <a:rPr kumimoji="0" lang="fr-FR" sz="8400" b="0" i="0" u="none" strike="noStrike" kern="1200" cap="none" spc="0" normalizeH="0" noProof="0" dirty="0" smtClean="0">
                <a:ln>
                  <a:noFill/>
                </a:ln>
                <a:solidFill>
                  <a:schemeClr val="tx1"/>
                </a:solidFill>
                <a:effectLst/>
                <a:uLnTx/>
                <a:uFillTx/>
                <a:latin typeface="+mn-lt"/>
                <a:ea typeface="+mn-ea"/>
                <a:cs typeface="+mn-cs"/>
              </a:rPr>
              <a:t>objectif: pour définir les objectifs de conservation et de gestion, pour décider des mesures prioritaires et pour coordonner leur mise en œuvre.</a:t>
            </a:r>
            <a:endParaRPr kumimoji="0" lang="fr-FR" sz="8400" b="0" i="0" u="none" strike="noStrike" kern="1200" cap="none" spc="0" normalizeH="0" baseline="0" noProof="0" dirty="0" smtClean="0">
              <a:ln>
                <a:noFill/>
              </a:ln>
              <a:solidFill>
                <a:schemeClr val="tx1"/>
              </a:solidFill>
              <a:effectLst/>
              <a:uLnTx/>
              <a:uFillTx/>
              <a:latin typeface="+mn-lt"/>
              <a:ea typeface="+mn-ea"/>
              <a:cs typeface="+mn-cs"/>
            </a:endParaRPr>
          </a:p>
          <a:p>
            <a:pPr marL="393700" lvl="0" indent="-393700">
              <a:buClr>
                <a:schemeClr val="accent1"/>
              </a:buClr>
              <a:buSzPct val="70000"/>
              <a:buFont typeface="+mj-lt"/>
              <a:buAutoNum type="romanLcPeriod" startAt="4"/>
            </a:pPr>
            <a:endParaRPr kumimoji="0" lang="fr-FR" sz="9600" b="0" i="0" u="none" strike="noStrike" kern="1200" cap="none" spc="0" normalizeH="0" baseline="0" noProof="0" dirty="0" smtClean="0">
              <a:ln>
                <a:noFill/>
              </a:ln>
              <a:solidFill>
                <a:schemeClr val="tx1"/>
              </a:solidFill>
              <a:effectLst/>
              <a:uLnTx/>
              <a:uFillTx/>
              <a:latin typeface="+mn-lt"/>
              <a:ea typeface="+mn-ea"/>
              <a:cs typeface="+mn-cs"/>
            </a:endParaRPr>
          </a:p>
          <a:p>
            <a:pPr marL="393700" marR="0" lvl="0" indent="-393700" algn="l" defTabSz="914400" rtl="0" eaLnBrk="1" fontAlgn="auto" latinLnBrk="0" hangingPunct="1">
              <a:lnSpc>
                <a:spcPct val="100000"/>
              </a:lnSpc>
              <a:spcBef>
                <a:spcPts val="0"/>
              </a:spcBef>
              <a:spcAft>
                <a:spcPts val="0"/>
              </a:spcAft>
              <a:buClr>
                <a:schemeClr val="accent1"/>
              </a:buClr>
              <a:buSzPct val="70000"/>
              <a:buFont typeface="+mj-lt"/>
              <a:buAutoNum type="romanLcPeriod" startAt="4"/>
              <a:tabLst/>
              <a:defRPr/>
            </a:pPr>
            <a:r>
              <a:rPr kumimoji="0" lang="fr-FR" sz="9600" b="1" i="0" u="sng" strike="noStrike" kern="1200" cap="none" spc="0" normalizeH="0" baseline="0" noProof="0" dirty="0" smtClean="0">
                <a:ln>
                  <a:noFill/>
                </a:ln>
                <a:solidFill>
                  <a:schemeClr val="tx1"/>
                </a:solidFill>
                <a:effectLst/>
                <a:uLnTx/>
                <a:uFillTx/>
                <a:latin typeface="+mn-lt"/>
                <a:ea typeface="+mn-ea"/>
                <a:cs typeface="+mn-cs"/>
              </a:rPr>
              <a:t>L’implémentation des Mesures</a:t>
            </a:r>
            <a:r>
              <a:rPr kumimoji="0" lang="fr-FR" sz="9600" b="0" i="0" u="none" strike="noStrike" kern="1200" cap="none" spc="0" normalizeH="0" baseline="0" noProof="0" dirty="0" smtClean="0">
                <a:ln>
                  <a:noFill/>
                </a:ln>
                <a:solidFill>
                  <a:schemeClr val="tx1"/>
                </a:solidFill>
                <a:effectLst/>
                <a:uLnTx/>
                <a:uFillTx/>
                <a:latin typeface="+mn-lt"/>
                <a:ea typeface="+mn-ea"/>
                <a:cs typeface="+mn-cs"/>
              </a:rPr>
              <a:t>: </a:t>
            </a:r>
          </a:p>
          <a:p>
            <a:pPr marL="741680" marR="0" lvl="1" indent="-393700" algn="just" defTabSz="914400" rtl="0" eaLnBrk="1" fontAlgn="auto" latinLnBrk="0" hangingPunct="1">
              <a:lnSpc>
                <a:spcPct val="100000"/>
              </a:lnSpc>
              <a:spcBef>
                <a:spcPts val="400"/>
              </a:spcBef>
              <a:spcAft>
                <a:spcPts val="0"/>
              </a:spcAft>
              <a:buClr>
                <a:schemeClr val="accent2"/>
              </a:buClr>
              <a:buSzPct val="90000"/>
              <a:buFontTx/>
              <a:buNone/>
              <a:tabLst/>
              <a:defRPr/>
            </a:pPr>
            <a:r>
              <a:rPr kumimoji="0" lang="fr-FR" sz="8400" b="0" i="0" u="none" strike="noStrike" kern="1200" cap="none" spc="0" normalizeH="0" baseline="0" noProof="0" dirty="0" smtClean="0">
                <a:ln>
                  <a:noFill/>
                </a:ln>
                <a:solidFill>
                  <a:schemeClr val="tx1"/>
                </a:solidFill>
                <a:effectLst/>
                <a:uLnTx/>
                <a:uFillTx/>
                <a:latin typeface="+mn-lt"/>
                <a:ea typeface="+mn-ea"/>
                <a:cs typeface="+mn-cs"/>
              </a:rPr>
              <a:t>	L'objectif principal était la création d'un Centre d'Information pour les Zones côtières pour soutenir les activités de sensibilisation à l'environnement, pour promouvoir la coopération et pour alerter les autorités sur les dangers environnementales émergents.</a:t>
            </a:r>
            <a:r>
              <a:rPr kumimoji="0" lang="fr-FR" sz="9000" b="0" i="0" u="none" strike="noStrike" kern="1200" cap="none" spc="0" normalizeH="0" baseline="0" noProof="0" dirty="0" smtClean="0">
                <a:ln>
                  <a:noFill/>
                </a:ln>
                <a:solidFill>
                  <a:schemeClr val="tx1"/>
                </a:solidFill>
                <a:effectLst/>
                <a:uLnTx/>
                <a:uFillTx/>
                <a:latin typeface="+mn-lt"/>
                <a:ea typeface="+mn-ea"/>
                <a:cs typeface="+mn-cs"/>
              </a:rPr>
              <a:t>	</a:t>
            </a:r>
          </a:p>
          <a:p>
            <a:pPr marL="741680" marR="0" lvl="1" indent="-393700" algn="just" defTabSz="914400" rtl="0" eaLnBrk="1" fontAlgn="auto" latinLnBrk="0" hangingPunct="1">
              <a:lnSpc>
                <a:spcPct val="100000"/>
              </a:lnSpc>
              <a:spcBef>
                <a:spcPts val="400"/>
              </a:spcBef>
              <a:spcAft>
                <a:spcPts val="0"/>
              </a:spcAft>
              <a:buClr>
                <a:schemeClr val="accent2"/>
              </a:buClr>
              <a:buSzPct val="90000"/>
              <a:buFontTx/>
              <a:buNone/>
              <a:tabLst/>
              <a:defRPr/>
            </a:pPr>
            <a:endParaRPr kumimoji="0" lang="fr-FR" sz="9200" b="0" i="0" u="none" strike="noStrike" kern="1200" cap="none" spc="0" normalizeH="0" baseline="0" noProof="0" dirty="0" smtClean="0">
              <a:ln>
                <a:noFill/>
              </a:ln>
              <a:solidFill>
                <a:schemeClr val="tx1"/>
              </a:solidFill>
              <a:effectLst/>
              <a:uLnTx/>
              <a:uFillTx/>
              <a:latin typeface="+mn-lt"/>
              <a:ea typeface="+mn-ea"/>
              <a:cs typeface="+mn-cs"/>
            </a:endParaRPr>
          </a:p>
          <a:p>
            <a:pPr marL="393700" marR="0" lvl="0" indent="-393700" algn="l" defTabSz="914400" rtl="0" eaLnBrk="1" fontAlgn="auto" latinLnBrk="0" hangingPunct="1">
              <a:lnSpc>
                <a:spcPct val="100000"/>
              </a:lnSpc>
              <a:spcBef>
                <a:spcPts val="0"/>
              </a:spcBef>
              <a:spcAft>
                <a:spcPts val="0"/>
              </a:spcAft>
              <a:buClr>
                <a:schemeClr val="accent1"/>
              </a:buClr>
              <a:buSzPct val="70000"/>
              <a:buFont typeface="+mj-lt"/>
              <a:buAutoNum type="romanLcPeriod" startAt="4"/>
              <a:tabLst/>
              <a:defRPr/>
            </a:pPr>
            <a:r>
              <a:rPr kumimoji="0" lang="fr-FR" sz="9600" b="1" i="0" u="sng" strike="noStrike" kern="1200" cap="none" spc="0" normalizeH="0" baseline="0" noProof="0" dirty="0" smtClean="0">
                <a:ln>
                  <a:noFill/>
                </a:ln>
                <a:solidFill>
                  <a:schemeClr val="tx1"/>
                </a:solidFill>
                <a:effectLst/>
                <a:uLnTx/>
                <a:uFillTx/>
                <a:latin typeface="+mn-lt"/>
                <a:ea typeface="+mn-ea"/>
                <a:cs typeface="+mn-cs"/>
              </a:rPr>
              <a:t>Sensibilisation Environnementale et Diffusion du</a:t>
            </a:r>
            <a:r>
              <a:rPr kumimoji="0" lang="fr-FR" sz="9600" b="1" i="0" u="sng" strike="noStrike" kern="1200" cap="none" spc="0" normalizeH="0" noProof="0" dirty="0" smtClean="0">
                <a:ln>
                  <a:noFill/>
                </a:ln>
                <a:solidFill>
                  <a:schemeClr val="tx1"/>
                </a:solidFill>
                <a:effectLst/>
                <a:uLnTx/>
                <a:uFillTx/>
                <a:latin typeface="+mn-lt"/>
                <a:ea typeface="+mn-ea"/>
                <a:cs typeface="+mn-cs"/>
              </a:rPr>
              <a:t> Savoir</a:t>
            </a:r>
            <a:r>
              <a:rPr kumimoji="0" lang="fr-FR" sz="9600" b="0" i="0" u="none" strike="noStrike" kern="1200" cap="none" spc="0" normalizeH="0" baseline="0" noProof="0" dirty="0" smtClean="0">
                <a:ln>
                  <a:noFill/>
                </a:ln>
                <a:solidFill>
                  <a:schemeClr val="tx1"/>
                </a:solidFill>
                <a:effectLst/>
                <a:uLnTx/>
                <a:uFillTx/>
                <a:latin typeface="+mn-lt"/>
                <a:ea typeface="+mn-ea"/>
                <a:cs typeface="+mn-cs"/>
              </a:rPr>
              <a:t>: </a:t>
            </a:r>
          </a:p>
          <a:p>
            <a:pPr marL="741680" lvl="1" indent="-393700" algn="just">
              <a:spcBef>
                <a:spcPts val="400"/>
              </a:spcBef>
              <a:buClr>
                <a:schemeClr val="accent2"/>
              </a:buClr>
              <a:buSzPct val="90000"/>
              <a:defRPr/>
            </a:pPr>
            <a:r>
              <a:rPr kumimoji="0" lang="fr-FR" sz="8400" b="0" i="0" u="none" strike="noStrike" kern="1200" cap="none" spc="0" normalizeH="0" baseline="0" noProof="0" dirty="0" smtClean="0">
                <a:ln>
                  <a:noFill/>
                </a:ln>
                <a:solidFill>
                  <a:schemeClr val="tx1"/>
                </a:solidFill>
                <a:effectLst/>
                <a:uLnTx/>
                <a:uFillTx/>
                <a:latin typeface="+mn-lt"/>
                <a:ea typeface="+mn-ea"/>
                <a:cs typeface="+mn-cs"/>
              </a:rPr>
              <a:t>	Publication de matériels de sensibilisation, présentation du projet et de la politique de l'UE au sujet de l'utilisation durable des ressources de la zone côtière, l’organisation des conférences sur la gestion durable des zones côtières, les travaux de médias et des </a:t>
            </a:r>
            <a:r>
              <a:rPr lang="fr-FR" sz="8400" dirty="0" smtClean="0"/>
              <a:t>publications </a:t>
            </a:r>
            <a:r>
              <a:rPr lang="fr-FR" sz="8400" dirty="0" smtClean="0"/>
              <a:t>techniques sur les résultats des </a:t>
            </a:r>
            <a:r>
              <a:rPr lang="fr-FR" sz="8400" dirty="0" smtClean="0"/>
              <a:t>projets</a:t>
            </a:r>
            <a:r>
              <a:rPr lang="fr-FR" sz="9200" dirty="0" smtClean="0"/>
              <a:t>.</a:t>
            </a:r>
            <a:endParaRPr kumimoji="0" lang="fr-FR"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52400" y="838200"/>
            <a:ext cx="8763000" cy="4525962"/>
          </a:xfrm>
        </p:spPr>
        <p:txBody>
          <a:bodyPr>
            <a:noAutofit/>
          </a:bodyPr>
          <a:lstStyle/>
          <a:p>
            <a:pPr marL="457200" indent="-457200"/>
            <a:r>
              <a:rPr lang="fr-FR" sz="1900" dirty="0" smtClean="0"/>
              <a:t>Un </a:t>
            </a:r>
            <a:r>
              <a:rPr lang="fr-FR" sz="1900" dirty="0" smtClean="0"/>
              <a:t>plan </a:t>
            </a:r>
            <a:r>
              <a:rPr lang="fr-FR" sz="1900" dirty="0" smtClean="0"/>
              <a:t>préliminaire de gestion c</a:t>
            </a:r>
            <a:r>
              <a:rPr lang="fr-FR" sz="1900" dirty="0" smtClean="0"/>
              <a:t>omprenant la description de la zone du projet a été préparé au sujet des sites, les habitats et les espèces.</a:t>
            </a:r>
          </a:p>
          <a:p>
            <a:pPr marL="457200" indent="-457200"/>
            <a:endParaRPr lang="en-US" sz="1900" dirty="0" smtClean="0"/>
          </a:p>
          <a:p>
            <a:pPr marL="457200" indent="-457200"/>
            <a:r>
              <a:rPr lang="fr-FR" sz="1900" dirty="0" smtClean="0"/>
              <a:t>Le plan préliminaire de </a:t>
            </a:r>
            <a:r>
              <a:rPr lang="fr-FR" sz="1900" dirty="0" smtClean="0"/>
              <a:t>gestion </a:t>
            </a:r>
            <a:r>
              <a:rPr lang="fr-FR" sz="1900" dirty="0" smtClean="0"/>
              <a:t>a été livré à toutes les parties concernées.</a:t>
            </a:r>
          </a:p>
          <a:p>
            <a:pPr marL="457200" indent="-457200"/>
            <a:endParaRPr lang="en-US" sz="1900" dirty="0" smtClean="0"/>
          </a:p>
          <a:p>
            <a:pPr marL="457200" indent="-457200"/>
            <a:r>
              <a:rPr lang="fr-FR" sz="1900" dirty="0" smtClean="0"/>
              <a:t>Des propositions ont été faites pour la </a:t>
            </a:r>
            <a:r>
              <a:rPr lang="fr-FR" sz="1900" dirty="0" smtClean="0"/>
              <a:t>zone </a:t>
            </a:r>
            <a:r>
              <a:rPr lang="fr-FR" sz="1900" dirty="0" smtClean="0"/>
              <a:t>et au niveau national.</a:t>
            </a:r>
          </a:p>
          <a:p>
            <a:pPr marL="457200" indent="-457200"/>
            <a:endParaRPr lang="en-US" sz="1900" dirty="0" smtClean="0"/>
          </a:p>
          <a:p>
            <a:pPr marL="457200" indent="-457200"/>
            <a:r>
              <a:rPr lang="fr-FR" sz="1900" dirty="0" smtClean="0"/>
              <a:t>Le comité directeur informel a </a:t>
            </a:r>
            <a:r>
              <a:rPr lang="fr-FR" sz="1900" dirty="0" smtClean="0"/>
              <a:t>cesse s</a:t>
            </a:r>
            <a:r>
              <a:rPr lang="fr-FR" sz="1900" dirty="0" smtClean="0"/>
              <a:t>es réunions en raison de l'absence d’un cadre juridique.</a:t>
            </a:r>
            <a:endParaRPr lang="en-US" sz="1900" dirty="0" smtClean="0"/>
          </a:p>
          <a:p>
            <a:pPr marL="457200" indent="-457200"/>
            <a:endParaRPr lang="en-US" sz="1900" dirty="0" smtClean="0"/>
          </a:p>
          <a:p>
            <a:pPr marL="457200" indent="-457200"/>
            <a:r>
              <a:rPr lang="fr-FR" sz="1900" dirty="0" smtClean="0"/>
              <a:t>TOUTEFOIS, le </a:t>
            </a:r>
            <a:r>
              <a:rPr lang="fr-FR" sz="1900" dirty="0" smtClean="0"/>
              <a:t>Centre </a:t>
            </a:r>
            <a:r>
              <a:rPr lang="fr-FR" sz="1900" dirty="0" smtClean="0"/>
              <a:t>d'Information a </a:t>
            </a:r>
            <a:r>
              <a:rPr lang="fr-FR" sz="1900" dirty="0" smtClean="0"/>
              <a:t>été accordé aux autorités </a:t>
            </a:r>
            <a:r>
              <a:rPr lang="fr-FR" sz="1900" dirty="0" smtClean="0"/>
              <a:t>locales </a:t>
            </a:r>
            <a:r>
              <a:rPr lang="fr-FR" sz="1900" dirty="0" smtClean="0"/>
              <a:t>afin d'assurer son fonctionnement après la fin du projet, avec tous ses équipements. </a:t>
            </a:r>
            <a:endParaRPr lang="en-US" sz="1900" dirty="0" smtClean="0"/>
          </a:p>
          <a:p>
            <a:pPr marL="457200" indent="-457200"/>
            <a:endParaRPr lang="en-US" sz="1900" dirty="0" smtClean="0"/>
          </a:p>
          <a:p>
            <a:pPr marL="457200" indent="-457200"/>
            <a:r>
              <a:rPr lang="fr-FR" sz="1900" dirty="0" smtClean="0"/>
              <a:t>Les activités du centre d'information sont poursuivies et l'attraction de visiteurs apporte un revenu supplémentaire pour la communauté locale.</a:t>
            </a:r>
            <a:endParaRPr lang="en-US" sz="1900" dirty="0" smtClean="0"/>
          </a:p>
          <a:p>
            <a:pPr marL="457200" indent="-457200"/>
            <a:endParaRPr lang="en-US" sz="1900" dirty="0" smtClean="0"/>
          </a:p>
          <a:p>
            <a:pPr marL="457200" indent="-457200"/>
            <a:r>
              <a:rPr lang="fr-FR" sz="1900" dirty="0" smtClean="0"/>
              <a:t>Des efforts sont actuellement déployés </a:t>
            </a:r>
            <a:r>
              <a:rPr lang="fr-FR" sz="1900" dirty="0" smtClean="0"/>
              <a:t>pour </a:t>
            </a:r>
            <a:r>
              <a:rPr lang="fr-FR" sz="1900" dirty="0" smtClean="0"/>
              <a:t>assurer les mesures légales  et de gestion dans le but d’assurer le suivi.</a:t>
            </a:r>
            <a:endParaRPr lang="en-US" sz="1900" dirty="0" smtClean="0"/>
          </a:p>
        </p:txBody>
      </p:sp>
      <p:sp>
        <p:nvSpPr>
          <p:cNvPr id="4" name="Title 1"/>
          <p:cNvSpPr txBox="1">
            <a:spLocks/>
          </p:cNvSpPr>
          <p:nvPr/>
        </p:nvSpPr>
        <p:spPr>
          <a:xfrm>
            <a:off x="762000" y="-304800"/>
            <a:ext cx="8229600" cy="1143000"/>
          </a:xfrm>
          <a:prstGeom prst="rect">
            <a:avLst/>
          </a:prstGeom>
        </p:spPr>
        <p:txBody>
          <a:bodyPr rIns="91440" anchor="b">
            <a:noAutofit/>
            <a:scene3d>
              <a:camera prst="orthographicFront"/>
              <a:lightRig rig="soft" dir="t">
                <a:rot lat="0" lon="0" rev="2400000"/>
              </a:lightRig>
            </a:scene3d>
            <a:sp3d>
              <a:bevelT w="19050" h="12700"/>
            </a:sp3d>
          </a:bodyPr>
          <a:lstStyle/>
          <a:p>
            <a:pPr marL="54864" marR="0" lvl="0" indent="0" algn="r" defTabSz="914400" rtl="0" eaLnBrk="1" fontAlgn="auto" latinLnBrk="0" hangingPunct="1">
              <a:lnSpc>
                <a:spcPct val="100000"/>
              </a:lnSpc>
              <a:spcBef>
                <a:spcPct val="0"/>
              </a:spcBef>
              <a:spcAft>
                <a:spcPts val="0"/>
              </a:spcAft>
              <a:buClrTx/>
              <a:buSzTx/>
              <a:buFontTx/>
              <a:buNone/>
              <a:tabLst/>
              <a:defRPr/>
            </a:pPr>
            <a:r>
              <a:rPr kumimoji="0" lang="fr-FR" sz="3600" b="1" i="0" u="none" strike="noStrike" kern="1200" cap="none" spc="0" normalizeH="0" baseline="0" dirty="0" smtClean="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rPr>
              <a:t>LE</a:t>
            </a:r>
            <a:r>
              <a:rPr kumimoji="0" lang="fr-FR" sz="3600" b="1" i="0" u="none" strike="noStrike" kern="1200" cap="none" spc="0" normalizeH="0" dirty="0" smtClean="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rPr>
              <a:t> </a:t>
            </a:r>
            <a:r>
              <a:rPr kumimoji="0" lang="fr-FR" sz="3600" b="1" i="0" u="none" strike="noStrike" kern="1200" cap="none" spc="0" normalizeH="0" baseline="0" dirty="0" smtClean="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rPr>
              <a:t>PROGRÈS &amp; LA CONTINUITÉ</a:t>
            </a:r>
            <a:endParaRPr kumimoji="0" lang="fr-FR" sz="3600" b="0" i="0" u="none" strike="noStrike" kern="1200" cap="none" spc="0" normalizeH="0" baseline="0" dirty="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52400" y="838200"/>
            <a:ext cx="8763000" cy="3886200"/>
          </a:xfrm>
        </p:spPr>
        <p:txBody>
          <a:bodyPr>
            <a:noAutofit/>
          </a:bodyPr>
          <a:lstStyle/>
          <a:p>
            <a:pPr marL="457200" indent="-457200"/>
            <a:r>
              <a:rPr lang="fr-FR" sz="2300" dirty="0" smtClean="0"/>
              <a:t>Une bonne connaissance des caractéristiques environnementales, sociales, économiques et administratives de la région à être géré est la première étape essentielle dans la planification de la gestion intégrée et le développement durable, alors qu'une surveillance continue est nécessaire pour détecter les changements environnementaux.</a:t>
            </a:r>
            <a:endParaRPr lang="en-US" sz="2300" dirty="0" smtClean="0"/>
          </a:p>
          <a:p>
            <a:pPr marL="457200" indent="-457200"/>
            <a:endParaRPr lang="en-US" sz="2300" dirty="0" smtClean="0"/>
          </a:p>
          <a:p>
            <a:pPr marL="457200" indent="-457200"/>
            <a:endParaRPr lang="en-US" sz="2300" dirty="0" smtClean="0"/>
          </a:p>
          <a:p>
            <a:pPr marL="457200" indent="-457200"/>
            <a:r>
              <a:rPr lang="fr-FR" sz="2300" dirty="0" smtClean="0"/>
              <a:t>Coordination dans la forme d'un organisme légale de gestion est indispensable pour la mise en œuvre de la GIZC</a:t>
            </a:r>
          </a:p>
          <a:p>
            <a:pPr marL="457200" indent="-457200"/>
            <a:endParaRPr lang="en-US" sz="2300" dirty="0" smtClean="0"/>
          </a:p>
          <a:p>
            <a:pPr marL="457200" indent="-457200"/>
            <a:r>
              <a:rPr lang="fr-FR" sz="2300" dirty="0" smtClean="0"/>
              <a:t>Le partenariat entre plusieurs agences du </a:t>
            </a:r>
            <a:r>
              <a:rPr lang="fr-FR" sz="2300" dirty="0" smtClean="0"/>
              <a:t>c</a:t>
            </a:r>
            <a:r>
              <a:rPr lang="fr-FR" sz="2300" dirty="0" smtClean="0"/>
              <a:t>omité directeur utilisés dans le projet </a:t>
            </a:r>
            <a:r>
              <a:rPr lang="fr-FR" sz="2300" dirty="0" err="1" smtClean="0"/>
              <a:t>Strymonikos</a:t>
            </a:r>
            <a:r>
              <a:rPr lang="fr-FR" sz="2300" dirty="0" smtClean="0"/>
              <a:t>, était juste un exemple du bon fonctionnement d'un régime de gestion de coordination, puisque c'était informelle.</a:t>
            </a:r>
            <a:endParaRPr lang="en-US" sz="2300" dirty="0" smtClean="0"/>
          </a:p>
        </p:txBody>
      </p:sp>
      <p:sp>
        <p:nvSpPr>
          <p:cNvPr id="4" name="Title 1"/>
          <p:cNvSpPr txBox="1">
            <a:spLocks/>
          </p:cNvSpPr>
          <p:nvPr/>
        </p:nvSpPr>
        <p:spPr>
          <a:xfrm>
            <a:off x="762000" y="-304800"/>
            <a:ext cx="8229600" cy="1143000"/>
          </a:xfrm>
          <a:prstGeom prst="rect">
            <a:avLst/>
          </a:prstGeom>
        </p:spPr>
        <p:txBody>
          <a:bodyPr rIns="91440" anchor="b">
            <a:normAutofit fontScale="97500"/>
            <a:scene3d>
              <a:camera prst="orthographicFront"/>
              <a:lightRig rig="soft" dir="t">
                <a:rot lat="0" lon="0" rev="2400000"/>
              </a:lightRig>
            </a:scene3d>
            <a:sp3d>
              <a:bevelT w="19050" h="12700"/>
            </a:sp3d>
          </a:bodyPr>
          <a:lstStyle/>
          <a:p>
            <a:pPr marL="54864" marR="0" lvl="0" indent="0" algn="r" defTabSz="914400" rtl="0" eaLnBrk="1" fontAlgn="auto" latinLnBrk="0" hangingPunct="1">
              <a:lnSpc>
                <a:spcPct val="100000"/>
              </a:lnSpc>
              <a:spcBef>
                <a:spcPct val="0"/>
              </a:spcBef>
              <a:spcAft>
                <a:spcPts val="0"/>
              </a:spcAft>
              <a:buClrTx/>
              <a:buSzTx/>
              <a:buFontTx/>
              <a:buNone/>
              <a:tabLst/>
              <a:defRPr/>
            </a:pPr>
            <a:r>
              <a:rPr kumimoji="0" lang="fr-FR" sz="4600" b="1" i="0" u="none" strike="noStrike" kern="1200" cap="none" spc="0" normalizeH="0" baseline="0" dirty="0" smtClean="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rPr>
              <a:t>LES</a:t>
            </a:r>
            <a:r>
              <a:rPr kumimoji="0" lang="fr-FR" sz="4600" b="1" i="0" u="none" strike="noStrike" kern="1200" cap="none" spc="0" normalizeH="0" dirty="0" smtClean="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rPr>
              <a:t> </a:t>
            </a:r>
            <a:r>
              <a:rPr kumimoji="0" lang="fr-FR" sz="4600" b="1" i="0" u="none" strike="noStrike" kern="1200" cap="none" spc="0" normalizeH="0" baseline="0" dirty="0" smtClean="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rPr>
              <a:t>LEÇONS</a:t>
            </a:r>
            <a:r>
              <a:rPr kumimoji="0" lang="fr-FR" sz="4600" b="1" i="0" u="none" strike="noStrike" kern="1200" cap="none" spc="0" normalizeH="0" dirty="0" smtClean="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rPr>
              <a:t> TIRÉES</a:t>
            </a:r>
            <a:endParaRPr kumimoji="0" lang="fr-FR" sz="4600" b="0" i="0" u="none" strike="noStrike" kern="1200" cap="none" spc="0" normalizeH="0" baseline="0" dirty="0">
              <a:ln>
                <a:noFill/>
              </a:ln>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52400" y="838200"/>
            <a:ext cx="8763000" cy="4525962"/>
          </a:xfrm>
        </p:spPr>
        <p:txBody>
          <a:bodyPr>
            <a:noAutofit/>
          </a:bodyPr>
          <a:lstStyle/>
          <a:p>
            <a:pPr marL="457200" indent="-457200"/>
            <a:r>
              <a:rPr lang="fr-FR" sz="2390" dirty="0" smtClean="0"/>
              <a:t>Les lacunes dans la législation peuvent poser des obstacles importants dans la gestion concertée de la zone.</a:t>
            </a:r>
            <a:endParaRPr lang="en-US" sz="2390" dirty="0" smtClean="0"/>
          </a:p>
          <a:p>
            <a:pPr marL="457200" indent="-457200"/>
            <a:endParaRPr lang="en-US" sz="2390" dirty="0" smtClean="0"/>
          </a:p>
          <a:p>
            <a:pPr marL="457200" indent="-457200"/>
            <a:r>
              <a:rPr lang="fr-FR" sz="2390" dirty="0" smtClean="0"/>
              <a:t>Seulement une liaison légale, soit sous la forme d'une directive ou d'un engagement pour la mise en œuvre des conventions (Convention de Barcelone par exemple), ou au niveau national peut promouvoir une gestion durable et la protection de l'environnement.</a:t>
            </a:r>
            <a:endParaRPr lang="en-US" sz="2390" dirty="0" smtClean="0"/>
          </a:p>
          <a:p>
            <a:pPr marL="457200" indent="-457200"/>
            <a:endParaRPr lang="en-US" sz="2390" dirty="0" smtClean="0"/>
          </a:p>
          <a:p>
            <a:pPr marL="457200" indent="-457200"/>
            <a:r>
              <a:rPr lang="fr-FR" sz="2390" dirty="0" smtClean="0"/>
              <a:t>Le Centre d'Information, qui a été créé dans la région, s'est révélée un outil très utile pour soutenir des actions de sensibilisation environnementale, de la formation, de la diffusion de l'information et de la promotion de la participation des autorités locales et publiques aussi bien.</a:t>
            </a:r>
            <a:endParaRPr lang="en-US" sz="2390" dirty="0" smtClean="0"/>
          </a:p>
        </p:txBody>
      </p:sp>
      <p:sp>
        <p:nvSpPr>
          <p:cNvPr id="4" name="Title 1"/>
          <p:cNvSpPr txBox="1">
            <a:spLocks/>
          </p:cNvSpPr>
          <p:nvPr/>
        </p:nvSpPr>
        <p:spPr>
          <a:xfrm>
            <a:off x="762000" y="-304800"/>
            <a:ext cx="8229600" cy="1143000"/>
          </a:xfrm>
          <a:prstGeom prst="rect">
            <a:avLst/>
          </a:prstGeom>
        </p:spPr>
        <p:txBody>
          <a:bodyPr rIns="91440" anchor="b">
            <a:normAutofit fontScale="97500"/>
            <a:scene3d>
              <a:camera prst="orthographicFront"/>
              <a:lightRig rig="soft" dir="t">
                <a:rot lat="0" lon="0" rev="2400000"/>
              </a:lightRig>
            </a:scene3d>
            <a:sp3d>
              <a:bevelT w="19050" h="12700"/>
            </a:sp3d>
          </a:bodyPr>
          <a:lstStyle/>
          <a:p>
            <a:pPr marL="54864" lvl="0" algn="r">
              <a:spcBef>
                <a:spcPct val="0"/>
              </a:spcBef>
              <a:defRPr/>
            </a:pPr>
            <a:r>
              <a:rPr lang="fr-FR" sz="4600" b="1" dirty="0" smtClean="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rPr>
              <a:t>LES LEÇONS TIRÉES</a:t>
            </a:r>
            <a:endParaRPr lang="fr-FR" sz="4600" dirty="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548</TotalTime>
  <Words>784</Words>
  <Application>Microsoft Office PowerPoint</Application>
  <PresentationFormat>On-screen Show (4:3)</PresentationFormat>
  <Paragraphs>101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Foundry</vt:lpstr>
      <vt:lpstr>Un Exemple Des Meilleures Et Mauvaises Pratiques De La GIZC</vt:lpstr>
      <vt:lpstr>Slide 2</vt:lpstr>
      <vt:lpstr>Les Enjeux Clés</vt:lpstr>
      <vt:lpstr>Slide 4</vt:lpstr>
      <vt:lpstr>  Pour faire face aux problèmes principaux, les taches suivantes ont été effectuées:</vt:lpstr>
      <vt:lpstr>Slide 6</vt:lpstr>
      <vt:lpstr>Slide 7</vt:lpstr>
      <vt:lpstr>Slide 8</vt:lpstr>
      <vt:lpstr>Slide 9</vt:lpstr>
      <vt:lpstr>Merci de Votre Attention!</vt:lpstr>
    </vt:vector>
  </TitlesOfParts>
  <Company>Yashna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Example of a Good &amp; Bad Practice for ICZM</dc:title>
  <dc:creator>Yashna</dc:creator>
  <cp:lastModifiedBy>Yashna</cp:lastModifiedBy>
  <cp:revision>6</cp:revision>
  <dcterms:created xsi:type="dcterms:W3CDTF">2011-11-09T17:05:55Z</dcterms:created>
  <dcterms:modified xsi:type="dcterms:W3CDTF">2012-01-25T07:17:27Z</dcterms:modified>
</cp:coreProperties>
</file>